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2" r:id="rId3"/>
    <p:sldId id="269" r:id="rId4"/>
    <p:sldId id="258" r:id="rId5"/>
    <p:sldId id="259" r:id="rId6"/>
    <p:sldId id="272" r:id="rId7"/>
    <p:sldId id="260" r:id="rId8"/>
    <p:sldId id="273" r:id="rId9"/>
    <p:sldId id="264" r:id="rId10"/>
    <p:sldId id="265" r:id="rId11"/>
    <p:sldId id="266" r:id="rId12"/>
    <p:sldId id="283" r:id="rId13"/>
    <p:sldId id="267" r:id="rId14"/>
    <p:sldId id="285" r:id="rId15"/>
    <p:sldId id="268" r:id="rId16"/>
    <p:sldId id="275" r:id="rId17"/>
    <p:sldId id="276" r:id="rId18"/>
    <p:sldId id="278" r:id="rId19"/>
    <p:sldId id="279" r:id="rId20"/>
    <p:sldId id="284" r:id="rId21"/>
    <p:sldId id="274" r:id="rId22"/>
    <p:sldId id="281" r:id="rId23"/>
    <p:sldId id="28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6" autoAdjust="0"/>
    <p:restoredTop sz="94714" autoAdjust="0"/>
  </p:normalViewPr>
  <p:slideViewPr>
    <p:cSldViewPr>
      <p:cViewPr varScale="1">
        <p:scale>
          <a:sx n="72" d="100"/>
          <a:sy n="72" d="100"/>
        </p:scale>
        <p:origin x="-63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A229-4CCA-4E27-89C7-34D971657EB6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D751-B751-412C-8EB9-8D78FEC3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order:</a:t>
            </a:r>
            <a:r>
              <a:rPr lang="en-US" baseline="0" dirty="0" smtClean="0"/>
              <a:t> wind, earth,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1181-3545-470E-9F61-6A6C86FFE2AD}" type="datetimeFigureOut">
              <a:rPr lang="en-US" smtClean="0"/>
              <a:t>7/10/2012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Verification games:</a:t>
            </a:r>
            <a:br>
              <a:rPr lang="en-US" dirty="0" smtClean="0"/>
            </a:br>
            <a:r>
              <a:rPr lang="en-US" dirty="0" smtClean="0"/>
              <a:t>Making verification fun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886200"/>
            <a:ext cx="8839199" cy="2971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University of Washington</a:t>
            </a:r>
          </a:p>
          <a:p>
            <a:r>
              <a:rPr lang="en-US" dirty="0">
                <a:solidFill>
                  <a:schemeClr val="tx1"/>
                </a:solidFill>
              </a:rPr>
              <a:t>http://</a:t>
            </a:r>
            <a:r>
              <a:rPr lang="en-US" dirty="0" smtClean="0">
                <a:solidFill>
                  <a:schemeClr val="tx1"/>
                </a:solidFill>
              </a:rPr>
              <a:t>cs.washington.edu/verigames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Jonathan Burke, Matthew Burns, </a:t>
            </a:r>
            <a:r>
              <a:rPr lang="en-US" b="1" dirty="0" smtClean="0">
                <a:solidFill>
                  <a:schemeClr val="tx1"/>
                </a:solidFill>
              </a:rPr>
              <a:t>Seth Cooper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 smtClean="0">
                <a:solidFill>
                  <a:schemeClr val="tx1"/>
                </a:solidFill>
              </a:rPr>
              <a:t>Werner </a:t>
            </a:r>
            <a:r>
              <a:rPr lang="en-US" b="1" dirty="0" err="1" smtClean="0">
                <a:solidFill>
                  <a:schemeClr val="tx1"/>
                </a:solidFill>
              </a:rPr>
              <a:t>Dietl</a:t>
            </a:r>
            <a:r>
              <a:rPr lang="en-US" dirty="0" smtClean="0">
                <a:solidFill>
                  <a:schemeClr val="tx1"/>
                </a:solidFill>
              </a:rPr>
              <a:t>, Stephanie </a:t>
            </a:r>
            <a:r>
              <a:rPr lang="en-US" dirty="0" err="1" smtClean="0">
                <a:solidFill>
                  <a:schemeClr val="tx1"/>
                </a:solidFill>
              </a:rPr>
              <a:t>Dietzel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>
                <a:solidFill>
                  <a:schemeClr val="tx1"/>
                </a:solidFill>
              </a:rPr>
              <a:t>Michael </a:t>
            </a:r>
            <a:r>
              <a:rPr lang="en-US" b="1" dirty="0" smtClean="0">
                <a:solidFill>
                  <a:schemeClr val="tx1"/>
                </a:solidFill>
              </a:rPr>
              <a:t>Ernst</a:t>
            </a:r>
            <a:r>
              <a:rPr lang="en-US" dirty="0" smtClean="0">
                <a:solidFill>
                  <a:schemeClr val="tx1"/>
                </a:solidFill>
              </a:rPr>
              <a:t>, Nat Mote, Tim </a:t>
            </a:r>
            <a:r>
              <a:rPr lang="en-US" dirty="0" err="1" smtClean="0">
                <a:solidFill>
                  <a:schemeClr val="tx1"/>
                </a:solidFill>
              </a:rPr>
              <a:t>Pavlik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b="1" dirty="0" err="1" smtClean="0">
                <a:solidFill>
                  <a:schemeClr val="tx1"/>
                </a:solidFill>
              </a:rPr>
              <a:t>Zoran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Popović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>
                <a:solidFill>
                  <a:schemeClr val="tx1"/>
                </a:solidFill>
              </a:rPr>
              <a:t>Tyler </a:t>
            </a:r>
            <a:r>
              <a:rPr lang="en-US" dirty="0" err="1" smtClean="0">
                <a:solidFill>
                  <a:schemeClr val="tx1"/>
                </a:solidFill>
              </a:rPr>
              <a:t>Rigsby</a:t>
            </a:r>
            <a:r>
              <a:rPr lang="en-US" dirty="0" smtClean="0">
                <a:solidFill>
                  <a:schemeClr val="tx1"/>
                </a:solidFill>
              </a:rPr>
              <a:t>, Eric </a:t>
            </a:r>
            <a:r>
              <a:rPr lang="en-US" dirty="0" err="1" smtClean="0">
                <a:solidFill>
                  <a:schemeClr val="tx1"/>
                </a:solidFill>
              </a:rPr>
              <a:t>Spishak</a:t>
            </a:r>
            <a:r>
              <a:rPr lang="en-US" dirty="0" smtClean="0">
                <a:solidFill>
                  <a:schemeClr val="tx1"/>
                </a:solidFill>
              </a:rPr>
              <a:t>, Brian Walker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64" y="71438"/>
            <a:ext cx="2846465" cy="213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8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encrypted, wide: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encrypted, large: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Pinch point ↔ network communication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</a:t>
            </a:r>
            <a:r>
              <a:rPr lang="en-US" dirty="0" err="1" smtClean="0"/>
              <a:t>cleartext</a:t>
            </a:r>
            <a:r>
              <a:rPr lang="en-US" dirty="0" smtClean="0"/>
              <a:t> from user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555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</a:t>
            </a:r>
            <a:r>
              <a:rPr lang="en-US" sz="2400" dirty="0" err="1" smtClean="0">
                <a:solidFill>
                  <a:srgbClr val="FF0000"/>
                </a:solidFill>
              </a:rPr>
              <a:t>cleartext</a:t>
            </a:r>
            <a:r>
              <a:rPr lang="en-US" sz="2400" dirty="0" smtClean="0">
                <a:solidFill>
                  <a:srgbClr val="FF0000"/>
                </a:solidFill>
              </a:rPr>
              <a:t> is sent over the network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null pointer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non-null, wide: maybe null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non-null, large: null</a:t>
            </a:r>
          </a:p>
          <a:p>
            <a:pPr marL="0" indent="0">
              <a:buNone/>
            </a:pPr>
            <a:r>
              <a:rPr lang="en-US" dirty="0" smtClean="0"/>
              <a:t>Pinch point ↔ dereference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literal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dereference of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flow vs. dataflow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Multiple flows per variable</a:t>
            </a:r>
          </a:p>
          <a:p>
            <a:pPr lvl="1"/>
            <a:r>
              <a:rPr lang="en-US" dirty="0" smtClean="0"/>
              <a:t>A variable’s type may have multiple qualifiers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@Immutable</a:t>
            </a:r>
            <a:r>
              <a:rPr lang="en-US" sz="2400" dirty="0" smtClean="0"/>
              <a:t> Map&lt;</a:t>
            </a:r>
            <a:r>
              <a:rPr lang="en-US" sz="2400" dirty="0" smtClean="0">
                <a:solidFill>
                  <a:srgbClr val="FF0000"/>
                </a:solidFill>
              </a:rPr>
              <a:t>@English </a:t>
            </a:r>
            <a:r>
              <a:rPr lang="en-US" sz="2400" dirty="0" smtClean="0"/>
              <a:t>String, </a:t>
            </a:r>
            <a:r>
              <a:rPr lang="en-US" sz="2400" dirty="0" smtClean="0">
                <a:solidFill>
                  <a:srgbClr val="FF0000"/>
                </a:solidFill>
              </a:rPr>
              <a:t>@</a:t>
            </a:r>
            <a:r>
              <a:rPr lang="en-US" sz="2400" dirty="0" err="1" smtClean="0">
                <a:solidFill>
                  <a:srgbClr val="FF0000"/>
                </a:solidFill>
              </a:rPr>
              <a:t>NonNegative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Integer&gt;</a:t>
            </a:r>
          </a:p>
          <a:p>
            <a:r>
              <a:rPr lang="en-US" dirty="0" smtClean="0"/>
              <a:t>Some variables are not represented at all</a:t>
            </a:r>
          </a:p>
          <a:p>
            <a:pPr lvl="1"/>
            <a:r>
              <a:rPr lang="en-US" dirty="0" smtClean="0"/>
              <a:t>primitives (</a:t>
            </a:r>
            <a:r>
              <a:rPr lang="en-US" dirty="0" err="1" smtClean="0"/>
              <a:t>int</a:t>
            </a:r>
            <a:r>
              <a:rPr lang="en-US" dirty="0" smtClean="0"/>
              <a:t>, …) when analyzing null pointer errors</a:t>
            </a:r>
          </a:p>
          <a:p>
            <a:r>
              <a:rPr lang="en-US" dirty="0" smtClean="0"/>
              <a:t>No loops</a:t>
            </a:r>
          </a:p>
          <a:p>
            <a:pPr lvl="1"/>
            <a:r>
              <a:rPr lang="en-US" dirty="0" smtClean="0"/>
              <a:t>If program is verifiable, solvable in polynomial time</a:t>
            </a:r>
          </a:p>
          <a:p>
            <a:pPr lvl="1"/>
            <a:r>
              <a:rPr lang="en-US" dirty="0" smtClean="0"/>
              <a:t>Human leverage:  high-level pattern matching</a:t>
            </a:r>
          </a:p>
          <a:p>
            <a:pPr marL="0" indent="0">
              <a:buNone/>
            </a:pPr>
            <a:r>
              <a:rPr lang="en-US" dirty="0" smtClean="0"/>
              <a:t>More accurate intuition:  type constraints</a:t>
            </a:r>
          </a:p>
          <a:p>
            <a:pPr marL="857250" lvl="1" indent="-457200"/>
            <a:r>
              <a:rPr lang="en-US" dirty="0" smtClean="0"/>
              <a:t>Building a new type inference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unintended side effects</a:t>
            </a:r>
          </a:p>
          <a:p>
            <a:r>
              <a:rPr lang="en-US" dirty="0" smtClean="0"/>
              <a:t>format string and </a:t>
            </a:r>
            <a:r>
              <a:rPr lang="en-US" dirty="0" err="1" smtClean="0"/>
              <a:t>regexp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incorrect equality checks</a:t>
            </a:r>
          </a:p>
          <a:p>
            <a:r>
              <a:rPr lang="en-US" dirty="0" smtClean="0"/>
              <a:t>race conditions and deadlocks</a:t>
            </a:r>
          </a:p>
          <a:p>
            <a:r>
              <a:rPr lang="en-US" dirty="0" smtClean="0"/>
              <a:t>units of measurement</a:t>
            </a:r>
          </a:p>
          <a:p>
            <a:r>
              <a:rPr lang="en-US" dirty="0" smtClean="0"/>
              <a:t>aliasing</a:t>
            </a:r>
          </a:p>
          <a:p>
            <a:r>
              <a:rPr lang="en-US" dirty="0"/>
              <a:t>CWE/SANS Top 25 Most Dangerous Software Errors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verification challenges?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Type system approach</a:t>
            </a:r>
          </a:p>
          <a:p>
            <a:r>
              <a:rPr lang="en-US" dirty="0" smtClean="0"/>
              <a:t>Modular; local reasoning &amp; understanding</a:t>
            </a:r>
            <a:endParaRPr lang="en-US" dirty="0"/>
          </a:p>
          <a:p>
            <a:r>
              <a:rPr lang="en-US" dirty="0" smtClean="0"/>
              <a:t>Equally powerful as any other verification technology (theorem proving, model checking, …)</a:t>
            </a:r>
          </a:p>
          <a:p>
            <a:r>
              <a:rPr lang="en-US" dirty="0" smtClean="0"/>
              <a:t>Less effective for correctness of numerical computations</a:t>
            </a:r>
          </a:p>
          <a:p>
            <a:r>
              <a:rPr lang="en-US" dirty="0" smtClean="0"/>
              <a:t>Not good for full functional correctness</a:t>
            </a:r>
          </a:p>
          <a:p>
            <a:r>
              <a:rPr lang="en-US" dirty="0" smtClean="0"/>
              <a:t>Not good for temporal properties (focus on data)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5486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we build the system?</a:t>
            </a:r>
          </a:p>
          <a:p>
            <a:pPr marL="400050" lvl="1" indent="0">
              <a:buNone/>
            </a:pPr>
            <a:r>
              <a:rPr lang="en-US" dirty="0" smtClean="0"/>
              <a:t>End-to-end:  game ↔ program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the game be fun?</a:t>
            </a:r>
          </a:p>
          <a:p>
            <a:pPr marL="400050" lvl="1" indent="0">
              <a:buNone/>
            </a:pPr>
            <a:r>
              <a:rPr lang="en-US" dirty="0" smtClean="0"/>
              <a:t>Better than waiting for the bus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people outperform verification algorithms?</a:t>
            </a:r>
          </a:p>
          <a:p>
            <a:pPr marL="400050" lvl="1" indent="0">
              <a:buNone/>
            </a:pPr>
            <a:r>
              <a:rPr lang="en-US" dirty="0" smtClean="0"/>
              <a:t>Inference is </a:t>
            </a:r>
            <a:r>
              <a:rPr lang="en-US" dirty="0" err="1" smtClean="0"/>
              <a:t>undecidable</a:t>
            </a:r>
            <a:r>
              <a:rPr lang="en-US" dirty="0" smtClean="0"/>
              <a:t> (human experts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≫</a:t>
            </a:r>
            <a:r>
              <a:rPr lang="en-US" dirty="0" smtClean="0"/>
              <a:t> algorithms)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for correct, verifiable programs,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for incorrect or unverifiable programs</a:t>
            </a:r>
          </a:p>
          <a:p>
            <a:pPr marL="400050" lvl="1" indent="0">
              <a:buNone/>
            </a:pPr>
            <a:r>
              <a:rPr lang="en-US" u="sng" dirty="0" smtClean="0"/>
              <a:t>Location of </a:t>
            </a:r>
            <a:r>
              <a:rPr lang="en-US" u="sng" dirty="0" err="1" smtClean="0"/>
              <a:t>buzzsaws</a:t>
            </a:r>
            <a:r>
              <a:rPr lang="en-US" dirty="0" smtClean="0"/>
              <a:t> is key to the whole approach</a:t>
            </a:r>
          </a:p>
          <a:p>
            <a:pPr marL="400050" lvl="1" indent="0">
              <a:buNone/>
            </a:pPr>
            <a:r>
              <a:rPr lang="en-US" dirty="0" smtClean="0"/>
              <a:t>Game </a:t>
            </a:r>
            <a:r>
              <a:rPr lang="en-US" dirty="0" smtClean="0"/>
              <a:t>players only have to </a:t>
            </a:r>
            <a:r>
              <a:rPr lang="en-US" dirty="0" smtClean="0">
                <a:solidFill>
                  <a:srgbClr val="FF0000"/>
                </a:solidFill>
              </a:rPr>
              <a:t>reduce</a:t>
            </a:r>
            <a:r>
              <a:rPr lang="en-US" dirty="0" smtClean="0"/>
              <a:t> overall verification cost, not fully verify the program</a:t>
            </a:r>
          </a:p>
          <a:p>
            <a:pPr marL="400050" lvl="1" indent="0">
              <a:buNone/>
            </a:pPr>
            <a:r>
              <a:rPr lang="en-US" dirty="0" smtClean="0"/>
              <a:t>Also see </a:t>
            </a:r>
            <a:r>
              <a:rPr lang="en-US" dirty="0" err="1" smtClean="0"/>
              <a:t>FoldIt</a:t>
            </a:r>
            <a:r>
              <a:rPr lang="en-US" dirty="0" smtClean="0"/>
              <a:t> (protein folding)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0659" y="1447800"/>
            <a:ext cx="852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Yes!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9202" y="2514600"/>
            <a:ext cx="133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Maybe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Score is influenced by:</a:t>
            </a:r>
          </a:p>
          <a:p>
            <a:r>
              <a:rPr lang="en-US" dirty="0" smtClean="0"/>
              <a:t>Collisions </a:t>
            </a:r>
            <a:r>
              <a:rPr lang="en-US" dirty="0"/>
              <a:t>(verifiability)</a:t>
            </a:r>
          </a:p>
          <a:p>
            <a:r>
              <a:rPr lang="en-US" dirty="0"/>
              <a:t>Use of </a:t>
            </a:r>
            <a:r>
              <a:rPr lang="en-US" dirty="0" err="1"/>
              <a:t>buzzsaws</a:t>
            </a:r>
            <a:r>
              <a:rPr lang="en-US" dirty="0"/>
              <a:t> (trusted assumptions)</a:t>
            </a:r>
          </a:p>
          <a:p>
            <a:r>
              <a:rPr lang="en-US" dirty="0"/>
              <a:t>Pipe widths, distinguishing input and output pipes (re-usability of modules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Score is a proxy for quality of verification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and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High-score </a:t>
            </a:r>
            <a:r>
              <a:rPr lang="en-US" dirty="0"/>
              <a:t>boards</a:t>
            </a:r>
          </a:p>
          <a:p>
            <a:r>
              <a:rPr lang="en-US" dirty="0"/>
              <a:t>Collaborative teams solve </a:t>
            </a:r>
            <a:r>
              <a:rPr lang="en-US" dirty="0" smtClean="0"/>
              <a:t>challenges</a:t>
            </a:r>
          </a:p>
          <a:p>
            <a:r>
              <a:rPr lang="en-US" dirty="0" smtClean="0"/>
              <a:t>Share scripts</a:t>
            </a:r>
            <a:endParaRPr lang="en-US" dirty="0"/>
          </a:p>
          <a:p>
            <a:r>
              <a:rPr lang="en-US" dirty="0" smtClean="0"/>
              <a:t>Interaction:  chats</a:t>
            </a:r>
            <a:r>
              <a:rPr lang="en-US" dirty="0"/>
              <a:t>, forums,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3-way collaboration:</a:t>
            </a:r>
            <a:br>
              <a:rPr lang="en-US" dirty="0" smtClean="0"/>
            </a:br>
            <a:r>
              <a:rPr lang="en-US" dirty="0" smtClean="0"/>
              <a:t>machines, players, verification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Machines</a:t>
            </a:r>
            <a:r>
              <a:rPr lang="en-US" dirty="0" smtClean="0"/>
              <a:t>:  Automatic </a:t>
            </a:r>
            <a:r>
              <a:rPr lang="en-US" dirty="0"/>
              <a:t>inference and </a:t>
            </a:r>
            <a:r>
              <a:rPr lang="en-US" dirty="0" smtClean="0"/>
              <a:t>optimizations</a:t>
            </a:r>
          </a:p>
          <a:p>
            <a:pPr lvl="1"/>
            <a:r>
              <a:rPr lang="en-US" dirty="0"/>
              <a:t>Brute force is not feasible for large programs</a:t>
            </a:r>
          </a:p>
          <a:p>
            <a:pPr lvl="1"/>
            <a:r>
              <a:rPr lang="en-US" dirty="0" smtClean="0"/>
              <a:t>Error messages from type inference systems are poor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Players</a:t>
            </a:r>
            <a:r>
              <a:rPr lang="en-US" dirty="0" smtClean="0"/>
              <a:t> do work that automated tools cannot</a:t>
            </a:r>
            <a:endParaRPr lang="en-US" dirty="0"/>
          </a:p>
          <a:p>
            <a:pPr lvl="1"/>
            <a:r>
              <a:rPr lang="en-US" dirty="0"/>
              <a:t>Leave a few easy challenges to encourage players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Verification experts </a:t>
            </a:r>
            <a:r>
              <a:rPr lang="en-US" dirty="0" smtClean="0"/>
              <a:t>do work that players cannot</a:t>
            </a:r>
          </a:p>
          <a:p>
            <a:pPr lvl="1"/>
            <a:r>
              <a:rPr lang="en-US" dirty="0" smtClean="0"/>
              <a:t>Classify un-verifiable code as safe or insecure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15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Programs have natural modularity, created by the programmer</a:t>
            </a:r>
          </a:p>
          <a:p>
            <a:pPr lvl="1"/>
            <a:r>
              <a:rPr lang="en-US" dirty="0" smtClean="0"/>
              <a:t>World = program</a:t>
            </a:r>
          </a:p>
          <a:p>
            <a:pPr lvl="1"/>
            <a:r>
              <a:rPr lang="en-US" dirty="0" smtClean="0"/>
              <a:t>Level = class</a:t>
            </a:r>
          </a:p>
          <a:p>
            <a:pPr lvl="1"/>
            <a:r>
              <a:rPr lang="en-US" dirty="0" smtClean="0"/>
              <a:t>Board = method</a:t>
            </a:r>
            <a:endParaRPr lang="en-US" dirty="0"/>
          </a:p>
          <a:p>
            <a:r>
              <a:rPr lang="en-US" dirty="0" smtClean="0"/>
              <a:t>Crowdsourcing scalability:</a:t>
            </a:r>
          </a:p>
          <a:p>
            <a:pPr lvl="1"/>
            <a:r>
              <a:rPr lang="en-US" dirty="0" smtClean="0"/>
              <a:t>Distribute </a:t>
            </a:r>
            <a:r>
              <a:rPr lang="en-US" dirty="0"/>
              <a:t>games to </a:t>
            </a:r>
            <a:r>
              <a:rPr lang="en-US" dirty="0" smtClean="0"/>
              <a:t>humans</a:t>
            </a:r>
          </a:p>
          <a:p>
            <a:pPr lvl="2"/>
            <a:r>
              <a:rPr lang="en-US" dirty="0" smtClean="0"/>
              <a:t>Angry Birds:  5 million hours of play time </a:t>
            </a:r>
            <a:r>
              <a:rPr lang="en-US" i="1" dirty="0" smtClean="0"/>
              <a:t>per day</a:t>
            </a:r>
            <a:endParaRPr lang="en-US" dirty="0"/>
          </a:p>
          <a:p>
            <a:pPr lvl="1"/>
            <a:r>
              <a:rPr lang="en-US" dirty="0"/>
              <a:t>Reconfigure games to adjust difficulty</a:t>
            </a:r>
          </a:p>
          <a:p>
            <a:pPr lvl="1"/>
            <a:r>
              <a:rPr lang="en-US" dirty="0"/>
              <a:t>Redundancy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13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Angry Birds</a:t>
            </a:r>
            <a:endParaRPr lang="en-US" dirty="0"/>
          </a:p>
        </p:txBody>
      </p:sp>
      <p:pic>
        <p:nvPicPr>
          <p:cNvPr id="4" name="angrybir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067907" cy="5440363"/>
          </a:xfrm>
        </p:spPr>
      </p:pic>
    </p:spTree>
    <p:extLst>
      <p:ext uri="{BB962C8B-B14F-4D97-AF65-F5344CB8AC3E}">
        <p14:creationId xmlns:p14="http://schemas.microsoft.com/office/powerpoint/2010/main" val="314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Prototype exists</a:t>
            </a:r>
          </a:p>
          <a:p>
            <a:pPr lvl="1"/>
            <a:r>
              <a:rPr lang="en-US" dirty="0" smtClean="0"/>
              <a:t>Scales to small programs (hundreds of lines)</a:t>
            </a:r>
          </a:p>
          <a:p>
            <a:pPr lvl="1"/>
            <a:r>
              <a:rPr lang="en-US" dirty="0" smtClean="0"/>
              <a:t>Players say it is “kind of fun”</a:t>
            </a:r>
          </a:p>
          <a:p>
            <a:r>
              <a:rPr lang="en-US" dirty="0" smtClean="0"/>
              <a:t>Many challenges remain</a:t>
            </a:r>
          </a:p>
          <a:p>
            <a:pPr lvl="1"/>
            <a:r>
              <a:rPr lang="en-US" dirty="0" smtClean="0"/>
              <a:t>Scale to larger programs</a:t>
            </a:r>
          </a:p>
          <a:p>
            <a:pPr lvl="1"/>
            <a:r>
              <a:rPr lang="en-US" dirty="0"/>
              <a:t>Create tests (example failures, or counterexamples)</a:t>
            </a:r>
          </a:p>
          <a:p>
            <a:pPr lvl="1"/>
            <a:r>
              <a:rPr lang="en-US" dirty="0" smtClean="0"/>
              <a:t>Scale to multiple players (parallelism, social aspects)</a:t>
            </a:r>
          </a:p>
          <a:p>
            <a:pPr lvl="1"/>
            <a:r>
              <a:rPr lang="en-US" dirty="0" smtClean="0"/>
              <a:t>Make the game more fun</a:t>
            </a:r>
          </a:p>
          <a:p>
            <a:pPr lvl="1"/>
            <a:r>
              <a:rPr lang="en-US" dirty="0" smtClean="0"/>
              <a:t>… many others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88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76200"/>
            <a:ext cx="2286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3058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Gamification</a:t>
            </a:r>
            <a:r>
              <a:rPr lang="en-US" dirty="0" smtClean="0"/>
              <a:t> of program verification</a:t>
            </a:r>
          </a:p>
          <a:p>
            <a:r>
              <a:rPr lang="en-US" dirty="0" smtClean="0"/>
              <a:t>Game corresponds to correctness condition</a:t>
            </a:r>
          </a:p>
          <a:p>
            <a:r>
              <a:rPr lang="en-US" dirty="0" smtClean="0"/>
              <a:t>Game utilizes physical intuition</a:t>
            </a:r>
          </a:p>
          <a:p>
            <a:r>
              <a:rPr lang="en-US" dirty="0" smtClean="0"/>
              <a:t>Game is playable by anyone</a:t>
            </a:r>
          </a:p>
          <a:p>
            <a:r>
              <a:rPr lang="en-US" dirty="0" smtClean="0"/>
              <a:t>Game allows application of human insight</a:t>
            </a:r>
          </a:p>
          <a:p>
            <a:r>
              <a:rPr lang="en-US" dirty="0" smtClean="0"/>
              <a:t>Goal:  cheaper verification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verification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cs.washington.edu/verigames</a:t>
            </a:r>
          </a:p>
          <a:p>
            <a:pPr marL="0" indent="0" algn="ctr">
              <a:buNone/>
            </a:pPr>
            <a:r>
              <a:rPr lang="en-US" dirty="0"/>
              <a:t>Play it now:  </a:t>
            </a:r>
            <a:r>
              <a:rPr lang="en-US" sz="2800" dirty="0"/>
              <a:t>http://games.cs.washington.edu/verigame/pipejam-20120709/ 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399" y="71438"/>
            <a:ext cx="2440730" cy="183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Proteomics game at UW</a:t>
            </a:r>
          </a:p>
          <a:p>
            <a:r>
              <a:rPr lang="en-US" dirty="0"/>
              <a:t>Effectively created the genre of games that solve hard problems</a:t>
            </a:r>
          </a:p>
          <a:p>
            <a:r>
              <a:rPr lang="en-US" dirty="0"/>
              <a:t>Three Nature papers in under 2 years</a:t>
            </a:r>
          </a:p>
          <a:p>
            <a:r>
              <a:rPr lang="en-US" dirty="0"/>
              <a:t>Over 240,000 players, 200+ new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8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" y="452438"/>
            <a:ext cx="7700963" cy="595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verification</a:t>
            </a:r>
            <a:endParaRPr lang="en-US" dirty="0"/>
          </a:p>
        </p:txBody>
      </p:sp>
      <p:pic>
        <p:nvPicPr>
          <p:cNvPr id="10" name="verification-mut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886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games</a:t>
            </a:r>
          </a:p>
          <a:p>
            <a:r>
              <a:rPr lang="en-US" dirty="0" smtClean="0"/>
              <a:t>Prove your program correct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 Verify </a:t>
            </a:r>
            <a:r>
              <a:rPr lang="en-US" dirty="0"/>
              <a:t>software while you wait for the </a:t>
            </a:r>
            <a:r>
              <a:rPr lang="en-US" dirty="0" smtClean="0"/>
              <a:t>bus</a:t>
            </a:r>
          </a:p>
          <a:p>
            <a:r>
              <a:rPr lang="en-US" dirty="0" smtClean="0"/>
              <a:t>Make software verification </a:t>
            </a:r>
            <a:r>
              <a:rPr lang="en-US" b="1" dirty="0" smtClean="0">
                <a:solidFill>
                  <a:srgbClr val="FF0000"/>
                </a:solidFill>
              </a:rPr>
              <a:t>easy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fun</a:t>
            </a:r>
          </a:p>
          <a:p>
            <a:r>
              <a:rPr lang="en-US" dirty="0" smtClean="0"/>
              <a:t>Make the game </a:t>
            </a:r>
            <a:r>
              <a:rPr lang="en-US" b="1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everyone</a:t>
            </a:r>
          </a:p>
          <a:p>
            <a:r>
              <a:rPr lang="en-US" dirty="0" smtClean="0"/>
              <a:t>Harness the power of the </a:t>
            </a:r>
            <a:r>
              <a:rPr lang="en-US" b="1" dirty="0" smtClean="0">
                <a:solidFill>
                  <a:srgbClr val="FF0000"/>
                </a:solidFill>
              </a:rPr>
              <a:t>crowd</a:t>
            </a:r>
          </a:p>
        </p:txBody>
      </p:sp>
      <p:sp>
        <p:nvSpPr>
          <p:cNvPr id="4" name="AutoShape 5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://wwwdelivery.superstock.com/WI/223/1589/PreviewComp/SuperStock_1589-81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85" y="4410074"/>
            <a:ext cx="367714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s.cdn3.123rf.com/168nwm/mdmfotos/mdmfotos1008/mdmfotos100800046/7475729-two-young-latin-women-talking-at-a-bus-stop-after-sho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21249"/>
            <a:ext cx="2667000" cy="17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3372" y="4382869"/>
            <a:ext cx="1328312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  <a:endParaRPr lang="en-US" sz="2000" dirty="0"/>
          </a:p>
        </p:txBody>
      </p:sp>
      <p:pic>
        <p:nvPicPr>
          <p:cNvPr id="9" name="Picture 6" descr="C:\cygwin\home\mernst\sync\verigames-images\che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2" y="4558585"/>
            <a:ext cx="1413986" cy="14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972207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Verified software</a:t>
            </a:r>
          </a:p>
          <a:p>
            <a:r>
              <a:rPr lang="en-US" sz="2000" dirty="0" smtClean="0"/>
              <a:t>(with proof/</a:t>
            </a:r>
            <a:br>
              <a:rPr lang="en-US" sz="2000" dirty="0" smtClean="0"/>
            </a:br>
            <a:r>
              <a:rPr lang="en-US" sz="2000" dirty="0" smtClean="0"/>
              <a:t>annotations)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4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429000" y="2317954"/>
            <a:ext cx="1693728" cy="1307692"/>
          </a:xfrm>
          <a:prstGeom prst="wedgeRoundRectCallout">
            <a:avLst>
              <a:gd name="adj1" fmla="val 105674"/>
              <a:gd name="adj2" fmla="val -53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2317845"/>
            <a:ext cx="1693728" cy="1307692"/>
          </a:xfrm>
          <a:prstGeom prst="wedgeRoundRectCallout">
            <a:avLst>
              <a:gd name="adj1" fmla="val -121556"/>
              <a:gd name="adj2" fmla="val -5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5" grpId="0"/>
      <p:bldP spid="16" grpId="0"/>
      <p:bldP spid="17" grpId="0" animBg="1"/>
      <p:bldP spid="18" grpId="0"/>
      <p:bldP spid="2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game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13339" y="4382869"/>
            <a:ext cx="167834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</a:p>
          <a:p>
            <a:pPr algn="r"/>
            <a:r>
              <a:rPr lang="en-US" sz="2000" u="sng" dirty="0" smtClean="0">
                <a:solidFill>
                  <a:srgbClr val="FF0000"/>
                </a:solidFill>
              </a:rPr>
              <a:t>with </a:t>
            </a:r>
            <a:r>
              <a:rPr lang="en-US" sz="2000" u="sng" dirty="0" err="1" smtClean="0">
                <a:solidFill>
                  <a:srgbClr val="FF0000"/>
                </a:solidFill>
              </a:rPr>
              <a:t>buzzsaws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63012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Bug detected,</a:t>
            </a:r>
            <a:br>
              <a:rPr lang="en-US" sz="2000" dirty="0" smtClean="0"/>
            </a:br>
            <a:r>
              <a:rPr lang="en-US" sz="2000" dirty="0" smtClean="0"/>
              <a:t>notify</a:t>
            </a:r>
            <a:br>
              <a:rPr lang="en-US" sz="2000" dirty="0" smtClean="0"/>
            </a:br>
            <a:r>
              <a:rPr lang="en-US" sz="2000" dirty="0" smtClean="0"/>
              <a:t>programmer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8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098" name="Picture 2" descr="C:\cygwin\home\mernst\sync\verigames-images\bu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" y="4947408"/>
            <a:ext cx="1846710" cy="11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cygwin\home\mernst\sync\verigames-images\programm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7" y="5747500"/>
            <a:ext cx="1143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↔ game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a property of the variable (type)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a property of the value</a:t>
            </a:r>
          </a:p>
          <a:p>
            <a:pPr marL="0" indent="0">
              <a:buNone/>
            </a:pPr>
            <a:r>
              <a:rPr lang="en-US" dirty="0" smtClean="0"/>
              <a:t>Pinch point ↔ requirement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requirement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066800"/>
            <a:ext cx="249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Intuition: dataflow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809</Words>
  <Application>Microsoft Office PowerPoint</Application>
  <PresentationFormat>On-screen Show (4:3)</PresentationFormat>
  <Paragraphs>160</Paragraphs>
  <Slides>23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Verification games: Making verification fun</vt:lpstr>
      <vt:lpstr>Angry Birds</vt:lpstr>
      <vt:lpstr>Software verification</vt:lpstr>
      <vt:lpstr>Which is more fun?</vt:lpstr>
      <vt:lpstr>Crowd-sourced software verification</vt:lpstr>
      <vt:lpstr>PowerPoint Presentation</vt:lpstr>
      <vt:lpstr>Pipe Jam game demo</vt:lpstr>
      <vt:lpstr>PowerPoint Presentation</vt:lpstr>
      <vt:lpstr>Program ↔ game correspondence</vt:lpstr>
      <vt:lpstr>Example:  encryption</vt:lpstr>
      <vt:lpstr>Example:  null pointer errors</vt:lpstr>
      <vt:lpstr>Type flow vs. dataflow</vt:lpstr>
      <vt:lpstr>Other examples</vt:lpstr>
      <vt:lpstr>What verification challenges?</vt:lpstr>
      <vt:lpstr>Challenges</vt:lpstr>
      <vt:lpstr>Scoring</vt:lpstr>
      <vt:lpstr>Collaboration and competition</vt:lpstr>
      <vt:lpstr>3-way collaboration: machines, players, verification experts</vt:lpstr>
      <vt:lpstr>Scalability</vt:lpstr>
      <vt:lpstr>Status</vt:lpstr>
      <vt:lpstr>Contributions</vt:lpstr>
      <vt:lpstr>FoldIt</vt:lpstr>
      <vt:lpstr>FoldIt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Michael D Ernst</cp:lastModifiedBy>
  <cp:revision>37</cp:revision>
  <dcterms:created xsi:type="dcterms:W3CDTF">2011-10-14T20:44:07Z</dcterms:created>
  <dcterms:modified xsi:type="dcterms:W3CDTF">2012-07-10T21:29:59Z</dcterms:modified>
</cp:coreProperties>
</file>